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58" r:id="rId3"/>
    <p:sldId id="259" r:id="rId4"/>
    <p:sldId id="264" r:id="rId5"/>
    <p:sldId id="289" r:id="rId6"/>
    <p:sldId id="261" r:id="rId7"/>
    <p:sldId id="307" r:id="rId8"/>
    <p:sldId id="325" r:id="rId9"/>
    <p:sldId id="326" r:id="rId10"/>
    <p:sldId id="267" r:id="rId11"/>
    <p:sldId id="324" r:id="rId12"/>
    <p:sldId id="290" r:id="rId13"/>
    <p:sldId id="292" r:id="rId14"/>
    <p:sldId id="321" r:id="rId15"/>
    <p:sldId id="323" r:id="rId16"/>
    <p:sldId id="322" r:id="rId17"/>
    <p:sldId id="262" r:id="rId1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1" autoAdjust="0"/>
    <p:restoredTop sz="94660"/>
  </p:normalViewPr>
  <p:slideViewPr>
    <p:cSldViewPr>
      <p:cViewPr>
        <p:scale>
          <a:sx n="110" d="100"/>
          <a:sy n="110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00E09AA-9169-47CB-A779-D3CA4EF219F1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F9078AD-956A-4D69-9B09-6CDAA12CF4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11497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15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6FB01E-AD7C-4EBD-BD9B-B955355A4450}" type="slidenum">
              <a:rPr lang="it-IT" smtClean="0"/>
              <a:pPr/>
              <a:t>7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15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6FB01E-AD7C-4EBD-BD9B-B955355A4450}" type="slidenum">
              <a:rPr lang="it-IT" smtClean="0"/>
              <a:pPr/>
              <a:t>8</a:t>
            </a:fld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15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6FB01E-AD7C-4EBD-BD9B-B955355A4450}" type="slidenum">
              <a:rPr lang="it-IT" smtClean="0"/>
              <a:pPr/>
              <a:t>9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21584-7BE3-4D07-9464-0AB695EF7C0E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CDB87-5ACF-460C-945B-759DCC1C9D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396CC-3837-487A-9F33-74BA4FD0E892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3B77B-98F8-437C-8830-0D5123E5B8B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149BA-927C-4A25-BD90-0538192EB385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72812-E6AF-4199-8363-DAD776EC7E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DEDCB-2121-4B5F-85EA-DD5A7EF27D4C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B4FF9-5207-4BDC-B734-7DBE877333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2F9A0-91E5-4A40-93BD-D67801BFEBFC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F9887-C8C0-4A0C-8BD1-81F19FF53E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F3E55-974D-4DA5-A2A4-EE6FF6609815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1C38D-2454-4607-964C-A6B91D1355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C2E16-3F6C-4AE4-9338-81C58489352B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8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EA82D-63DB-4FC4-9766-C56AA5034A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B0AB3-E0BA-435E-AB86-1222AA1C5D37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4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9A6CE-9366-42C5-A9C0-2FA206D558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D0D48-EE0B-4458-8398-675F2F238A5A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15C08-B093-435C-9E2F-03D77D2CD1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DD050-7499-4B0B-9ABC-921600FD54ED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79069-2413-4540-BA1D-EB0AD2C27A0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taglia e arrotonda singolo angolo rettangolo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angolo rettangolo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igura a mano liber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CA472-2AD0-4251-8D09-248571474290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10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82C69-8951-46B0-8458-E7F3825D239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3DE969D-7F4C-47E7-919C-19D35388C6DC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1529E19-5083-4126-B3A3-A4C67494E0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1033" name="Grup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81" r:id="rId2"/>
    <p:sldLayoutId id="2147483990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91" r:id="rId9"/>
    <p:sldLayoutId id="2147483987" r:id="rId10"/>
    <p:sldLayoutId id="21474839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1350060"/>
            <a:ext cx="82296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/>
              <a:t>L'apprendimento cooperativo è un metodo di </a:t>
            </a:r>
            <a:r>
              <a:rPr lang="it-IT" sz="2400" dirty="0" smtClean="0"/>
              <a:t>insegnamento / apprendimento </a:t>
            </a:r>
            <a:r>
              <a:rPr lang="it-IT" sz="2400" dirty="0"/>
              <a:t>che utilizza i piccoli gruppi attraverso i quali è possibile migliorare sia gli apprendimenti che le relazioni sociali. Questa procedura è molto usata tra i docenti della scuola PRIMARIA anche per l'inclusione degli alunni con bisogni educativi speciali. Nell’ambito del laboratorio il docente  progetti un intervento didattico multidisciplinare atto a promuovere nella sua classe gruppi cooperativi alla presenza di alunni con disabilità.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eaLnBrk="1" hangingPunct="1"/>
            <a:r>
              <a:rPr lang="it-IT" smtClean="0"/>
              <a:t>Scelte metodologiche</a:t>
            </a: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968875"/>
          </a:xfrm>
        </p:spPr>
        <p:txBody>
          <a:bodyPr/>
          <a:lstStyle/>
          <a:p>
            <a:pPr lvl="0" algn="just" eaLnBrk="1" hangingPunct="1">
              <a:buNone/>
            </a:pPr>
            <a:r>
              <a:rPr lang="it-IT" dirty="0" smtClean="0">
                <a:latin typeface="Aharoni" pitchFamily="2" charset="-79"/>
                <a:cs typeface="Aharoni" pitchFamily="2" charset="-79"/>
              </a:rPr>
              <a:t>   </a:t>
            </a:r>
            <a:r>
              <a:rPr lang="it-IT" sz="2000" u="sng" dirty="0" smtClean="0">
                <a:latin typeface="Aharoni" pitchFamily="2" charset="-79"/>
                <a:cs typeface="Aharoni" pitchFamily="2" charset="-79"/>
              </a:rPr>
              <a:t>Cooperative </a:t>
            </a:r>
            <a:r>
              <a:rPr lang="it-IT" sz="2000" u="sng" dirty="0" err="1" smtClean="0">
                <a:latin typeface="Aharoni" pitchFamily="2" charset="-79"/>
                <a:cs typeface="Aharoni" pitchFamily="2" charset="-79"/>
              </a:rPr>
              <a:t>Learning</a:t>
            </a:r>
            <a:r>
              <a:rPr lang="it-IT" sz="2000" dirty="0" smtClean="0">
                <a:latin typeface="Aharoni" pitchFamily="2" charset="-79"/>
                <a:cs typeface="Aharoni" pitchFamily="2" charset="-79"/>
              </a:rPr>
              <a:t>, sviluppato attraverso varie attività di gruppo, capaci di soddisfare in pieno le caratteristiche di interdipendenza positiva, interazione diretta costruttiva, abilità sociali, responsabilità individuale e valutazione del lavoro. Inoltre il percorso didattico prevede l’utilizzo di: </a:t>
            </a:r>
            <a:r>
              <a:rPr lang="it-IT" sz="2000" u="sng" dirty="0" smtClean="0">
                <a:latin typeface="Aharoni" pitchFamily="2" charset="-79"/>
                <a:cs typeface="Aharoni" pitchFamily="2" charset="-79"/>
              </a:rPr>
              <a:t>" </a:t>
            </a:r>
            <a:r>
              <a:rPr lang="it-IT" sz="2000" b="1" u="sng" dirty="0" smtClean="0">
                <a:latin typeface="Aharoni" pitchFamily="2" charset="-79"/>
                <a:cs typeface="Aharoni" pitchFamily="2" charset="-79"/>
              </a:rPr>
              <a:t>task </a:t>
            </a:r>
            <a:r>
              <a:rPr lang="it-IT" sz="2000" b="1" u="sng" dirty="0" err="1" smtClean="0">
                <a:latin typeface="Aharoni" pitchFamily="2" charset="-79"/>
                <a:cs typeface="Aharoni" pitchFamily="2" charset="-79"/>
              </a:rPr>
              <a:t>analysis</a:t>
            </a:r>
            <a:r>
              <a:rPr lang="it-IT" sz="2000" u="sng" dirty="0" smtClean="0">
                <a:latin typeface="Aharoni" pitchFamily="2" charset="-79"/>
                <a:cs typeface="Aharoni" pitchFamily="2" charset="-79"/>
              </a:rPr>
              <a:t>" </a:t>
            </a:r>
            <a:r>
              <a:rPr lang="it-IT" sz="2000" dirty="0" smtClean="0">
                <a:latin typeface="Aharoni" pitchFamily="2" charset="-79"/>
                <a:cs typeface="Aharoni" pitchFamily="2" charset="-79"/>
              </a:rPr>
              <a:t>allo scopo di sviluppare un corretto ordine di svolgimento ed esecuzione dei diversi compiti al fine di raggiungere l'obiettivo proposto, </a:t>
            </a:r>
            <a:r>
              <a:rPr lang="it-IT" sz="2000" b="1" dirty="0" smtClean="0">
                <a:latin typeface="Aharoni" pitchFamily="2" charset="-79"/>
                <a:cs typeface="Aharoni" pitchFamily="2" charset="-79"/>
              </a:rPr>
              <a:t>lavoro di coppia ("</a:t>
            </a:r>
            <a:r>
              <a:rPr lang="it-IT" sz="2000" b="1" u="sng" dirty="0" smtClean="0">
                <a:latin typeface="Aharoni" pitchFamily="2" charset="-79"/>
                <a:cs typeface="Aharoni" pitchFamily="2" charset="-79"/>
              </a:rPr>
              <a:t>tutoring" e "</a:t>
            </a:r>
            <a:r>
              <a:rPr lang="it-IT" sz="2000" b="1" u="sng" dirty="0" err="1" smtClean="0">
                <a:latin typeface="Aharoni" pitchFamily="2" charset="-79"/>
                <a:cs typeface="Aharoni" pitchFamily="2" charset="-79"/>
              </a:rPr>
              <a:t>role-play</a:t>
            </a:r>
            <a:r>
              <a:rPr lang="it-IT" sz="2000" b="1" u="sng" dirty="0" smtClean="0">
                <a:latin typeface="Aharoni" pitchFamily="2" charset="-79"/>
                <a:cs typeface="Aharoni" pitchFamily="2" charset="-79"/>
              </a:rPr>
              <a:t>"</a:t>
            </a:r>
            <a:r>
              <a:rPr lang="it-IT" sz="2000" b="1" dirty="0" smtClean="0">
                <a:latin typeface="Aharoni" pitchFamily="2" charset="-79"/>
                <a:cs typeface="Aharoni" pitchFamily="2" charset="-79"/>
              </a:rPr>
              <a:t>). </a:t>
            </a:r>
          </a:p>
          <a:p>
            <a:pPr algn="just" eaLnBrk="1" hangingPunct="1">
              <a:buFont typeface="Arial" charset="0"/>
              <a:buNone/>
            </a:pPr>
            <a:endParaRPr lang="it-IT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5400" dirty="0"/>
              <a:t>Materiali e strumenti</a:t>
            </a: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968875"/>
          </a:xfrm>
        </p:spPr>
        <p:txBody>
          <a:bodyPr/>
          <a:lstStyle/>
          <a:p>
            <a:pPr algn="just" eaLnBrk="1" hangingPunct="1">
              <a:buClrTx/>
            </a:pPr>
            <a:r>
              <a:rPr lang="it-IT" dirty="0" smtClean="0">
                <a:latin typeface="Aharoni" pitchFamily="2" charset="-79"/>
                <a:cs typeface="Aharoni" pitchFamily="2" charset="-79"/>
              </a:rPr>
              <a:t>Schede operative e di verifica appositamente predisposte</a:t>
            </a:r>
          </a:p>
          <a:p>
            <a:pPr algn="just" eaLnBrk="1" hangingPunct="1">
              <a:buClrTx/>
            </a:pPr>
            <a:r>
              <a:rPr lang="it-IT" dirty="0" smtClean="0">
                <a:latin typeface="Aharoni" pitchFamily="2" charset="-79"/>
                <a:cs typeface="Aharoni" pitchFamily="2" charset="-79"/>
              </a:rPr>
              <a:t>Facilitatori simbolici e cartelloni </a:t>
            </a:r>
          </a:p>
          <a:p>
            <a:pPr algn="just" eaLnBrk="1" hangingPunct="1">
              <a:buClrTx/>
            </a:pPr>
            <a:r>
              <a:rPr lang="it-IT" dirty="0" smtClean="0">
                <a:latin typeface="Aharoni" pitchFamily="2" charset="-79"/>
                <a:cs typeface="Aharoni" pitchFamily="2" charset="-79"/>
              </a:rPr>
              <a:t>Facilitatori iconici, facsimile monete e banconote,  volantini pubblicitari  </a:t>
            </a:r>
          </a:p>
          <a:p>
            <a:pPr algn="just" eaLnBrk="1" hangingPunct="1">
              <a:buClrTx/>
            </a:pPr>
            <a:r>
              <a:rPr lang="it-IT" dirty="0" smtClean="0">
                <a:latin typeface="Aharoni" pitchFamily="2" charset="-79"/>
                <a:cs typeface="Aharoni" pitchFamily="2" charset="-79"/>
              </a:rPr>
              <a:t>Fogli di carta, colori, colla, oggetti vari e strumenti di cassa a giocattolo.</a:t>
            </a:r>
          </a:p>
          <a:p>
            <a:pPr algn="just" eaLnBrk="1" hangingPunct="1">
              <a:buFont typeface="Arial" charset="0"/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328219739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Con che cosa</a:t>
            </a:r>
          </a:p>
        </p:txBody>
      </p:sp>
      <p:sp>
        <p:nvSpPr>
          <p:cNvPr id="12291" name="Segnaposto contenuto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14938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t-IT" dirty="0" smtClean="0">
                <a:latin typeface="Aharoni" pitchFamily="2" charset="-79"/>
                <a:cs typeface="Aharoni" pitchFamily="2" charset="-79"/>
              </a:rPr>
              <a:t>Materiali e strumenti già indicati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395288" y="32940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eaLnBrk="0" hangingPunct="0">
              <a:defRPr/>
            </a:pPr>
            <a:r>
              <a:rPr lang="it-IT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Situazione di arrivo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323850" y="4672013"/>
            <a:ext cx="822960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it-IT" sz="2600" dirty="0" smtClean="0">
                <a:latin typeface="Aharoni" pitchFamily="2" charset="-79"/>
                <a:cs typeface="Aharoni" pitchFamily="2" charset="-79"/>
              </a:rPr>
              <a:t>Obiettivi di apprendimenti già indicati</a:t>
            </a:r>
            <a:endParaRPr lang="it-IT" sz="2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331640" y="530120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504602"/>
          </a:xfrm>
        </p:spPr>
        <p:txBody>
          <a:bodyPr/>
          <a:lstStyle/>
          <a:p>
            <a:pPr algn="ctr"/>
            <a:r>
              <a:rPr lang="it-IT" sz="900" dirty="0" smtClean="0"/>
              <a:t>ATTIVITA’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835696" y="1268760"/>
            <a:ext cx="568863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200" b="1" i="1" dirty="0" smtClean="0">
                <a:solidFill>
                  <a:srgbClr val="FF000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F</a:t>
            </a:r>
            <a:r>
              <a:rPr kumimoji="0" lang="it-IT" sz="1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ase n.1    Conoscenza e riconoscimento delle monete e delle banconote.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L'attività iniziale, in questa prima fase, sarà rappresentata dalla comprensione della funzione principale della moneta quale strumento che utilizziamo per comprare le cose di cui abbiamo bisogno e dal riconoscimento delle monete e delle banconote, tramite un'attività di manipolazione diretta del denaro</a:t>
            </a:r>
            <a:r>
              <a:rPr kumimoji="0" lang="it-IT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che prevede l’elaborazione grafica e creativa del denaro stesso in fac</a:t>
            </a:r>
            <a:r>
              <a:rPr lang="it-IT" sz="1200" dirty="0" smtClean="0">
                <a:solidFill>
                  <a:srgbClr val="00000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-simile, dove i bambini divisi in gruppi si dedicheranno al disegno, alla colorazione e al ritaglio delle banconote che serviranno poi nel mercatino. Nello specifico un gruppo si dedicherà alla predisposizione delle monete e un altro realizzerà le banconote. 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Ciò comporta per gli </a:t>
            </a:r>
            <a:r>
              <a:rPr lang="it-IT" sz="1200" dirty="0" smtClean="0">
                <a:solidFill>
                  <a:srgbClr val="00000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a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lunni la necessità di implementare strategie di discriminazione percettiva, dovendo essere in grado di esaminarle per poterne riuscire</a:t>
            </a:r>
            <a:r>
              <a:rPr kumimoji="0" lang="it-IT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a riconoscere le caratteristiche proprie che necessitano a distinguerle. La forma, il materiale ed il colore</a:t>
            </a:r>
            <a:r>
              <a:rPr kumimoji="0" lang="it-IT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rappresentano gli aspetti più immediati che permettono di identificarle.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In questa fase iniziale, nei confronti dell’alunno con BES, si adotterà</a:t>
            </a:r>
            <a:r>
              <a:rPr kumimoji="0" lang="it-IT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un insegnamento individualizzato al fine di favorire e agevolare la sua concentrazione, in un ambiente tranquillo e ordinato dove collocare i materiali (facsimile, facilitatori, denaro). In aggiunta, per raggiungere l'obiettivo proposto, possono</a:t>
            </a:r>
            <a:r>
              <a:rPr kumimoji="0" lang="it-IT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essere 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utilizzati software didattici specifici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che favoriscono l'apprendimento attirando l'attenzione dell’alunno con BES attraverso i colori, le musiche e gli effetti speciali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e le schede operative appositamente realizzate. Tali strumenti risultano utili non solo per fornire le adeguate conoscenze ma anche per effettuare le verifiche in itinere degli apprendimenti acquisiti.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32594"/>
          </a:xfrm>
        </p:spPr>
        <p:txBody>
          <a:bodyPr/>
          <a:lstStyle/>
          <a:p>
            <a:pPr algn="ctr"/>
            <a:r>
              <a:rPr lang="it-IT" sz="800" dirty="0" smtClean="0"/>
              <a:t>ATTIVITA’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835696" y="883459"/>
            <a:ext cx="561662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100" b="1" i="1" dirty="0" smtClean="0">
                <a:solidFill>
                  <a:srgbClr val="FF000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F</a:t>
            </a:r>
            <a:r>
              <a:rPr kumimoji="0" lang="it-IT" sz="11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ase n.2    Valore, funzione e utilizzo delle monete e delle banconote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haroni" pitchFamily="2" charset="-79"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Una volta in grado di riconoscere il denaro si avvia la seconda fase dell'attività, legata più nel dettaglio alla conoscenza del valore delle monete e delle banconote.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Partendo dalla capacità e dalle potenzialità degli alunni si concentra l’attenzione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sulle unità di misura del valore (un euro ed i suoi multipli), presentando, pertanto,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le monete da 1 €. e da 2 €. e le banconote da 5 €, da 10 €. e da 20 €.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Per ogni moneta/banconota si indica il valore e la trasposizione in unità e decine </a:t>
            </a:r>
          </a:p>
          <a:p>
            <a:pPr lvl="0" algn="just" eaLnBrk="0" hangingPunct="0"/>
            <a:r>
              <a:rPr kumimoji="0" lang="it-IT" sz="1100" b="0" i="0" u="none" strike="noStrike" cap="none" normalizeH="0" baseline="0" dirty="0" smtClean="0">
                <a:ln>
                  <a:noFill/>
                </a:ln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e per quanto riguarda la scomposizione si ricorre a prezzi reali utilizzando articoli reali. Risulterà utile effettuare operazioni di appaiamento, seriazione ed individuazione dei prezzi, associazione del costo dell'oggetto</a:t>
            </a:r>
            <a:r>
              <a:rPr kumimoji="0" lang="it-IT" sz="1100" b="0" i="0" u="none" strike="noStrike" cap="none" normalizeH="0" dirty="0" smtClean="0">
                <a:ln>
                  <a:noFill/>
                </a:ln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</a:t>
            </a:r>
            <a:r>
              <a:rPr kumimoji="0" lang="it-IT" sz="1100" b="0" i="0" u="none" strike="noStrike" cap="none" normalizeH="0" baseline="0" dirty="0" smtClean="0">
                <a:ln>
                  <a:noFill/>
                </a:ln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al denaro necessario per il suo pagamento. In tal modo, si stimoleranno seppur minime e semplici capacità logico-matematiche. </a:t>
            </a:r>
            <a:r>
              <a:rPr lang="it-IT" sz="1100" dirty="0" smtClean="0">
                <a:latin typeface="Aharoni" pitchFamily="2" charset="-79"/>
                <a:cs typeface="Aharoni" pitchFamily="2" charset="-79"/>
              </a:rPr>
              <a:t>In questa seconda fase, per rendere agevole e sviluppare in pieno le caratteristiche del lavoro di cooperative </a:t>
            </a:r>
            <a:r>
              <a:rPr lang="it-IT" sz="1100" dirty="0" err="1" smtClean="0">
                <a:latin typeface="Aharoni" pitchFamily="2" charset="-79"/>
                <a:cs typeface="Aharoni" pitchFamily="2" charset="-79"/>
              </a:rPr>
              <a:t>learning</a:t>
            </a:r>
            <a:r>
              <a:rPr lang="it-IT" sz="1100" dirty="0" smtClean="0">
                <a:latin typeface="Aharoni" pitchFamily="2" charset="-79"/>
                <a:cs typeface="Aharoni" pitchFamily="2" charset="-79"/>
              </a:rPr>
              <a:t> la classe sarà suddivisa in più gruppi che concentreranno la loro attenzioni su ulteriori aspetti che riguardano il tema del percorso didattico, posto in esame da punti di vista diversi e multidisciplinari: un gruppo si occuperà della storia della moneta, (nascita e trasformazione dell'uso nelle varie civiltà che hanno attraversato la storia), un altro gruppo si occuperà delle caratteristiche geografiche elementari che caratterizzano i paesi che utilizzano la moneta unica</a:t>
            </a:r>
            <a:r>
              <a:rPr kumimoji="0" lang="it-IT" sz="1100" b="0" i="0" u="none" strike="noStrike" cap="none" normalizeH="0" baseline="0" dirty="0" smtClean="0">
                <a:ln>
                  <a:noFill/>
                </a:ln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. </a:t>
            </a:r>
            <a:endParaRPr kumimoji="0" lang="it-IT" sz="1100" b="0" i="0" u="none" strike="noStrike" cap="none" normalizeH="0" baseline="0" dirty="0" smtClean="0">
              <a:ln>
                <a:noFill/>
              </a:ln>
              <a:effectLst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360586"/>
          </a:xfrm>
        </p:spPr>
        <p:txBody>
          <a:bodyPr/>
          <a:lstStyle/>
          <a:p>
            <a:pPr algn="ctr"/>
            <a:r>
              <a:rPr lang="it-IT" sz="800" dirty="0" smtClean="0"/>
              <a:t>ATTIVITA’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59632" y="1320443"/>
            <a:ext cx="690779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200" b="1" i="1" dirty="0" smtClean="0">
                <a:solidFill>
                  <a:srgbClr val="FF000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F</a:t>
            </a:r>
            <a:r>
              <a:rPr kumimoji="0" lang="it-IT" sz="1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ase n.3     Attività di simulazione: "il mercatino in classe"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haroni" pitchFamily="2" charset="-79"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Acquisite le conoscenze e le abilità minime necessarie, in questa terza fase del progetto l'obiettivo che ci siamo posti è quello di simulare delle situazioni di acquisto in un "ambiente protetto“</a:t>
            </a:r>
            <a:r>
              <a:rPr kumimoji="0" lang="it-IT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quale può essere l'aula con il diretto coinvolgimento di tutti gli alunni della classe.</a:t>
            </a:r>
          </a:p>
          <a:p>
            <a:pPr lvl="0" algn="just" eaLnBrk="0" hangingPunct="0"/>
            <a:r>
              <a:rPr lang="it-IT" sz="1200" dirty="0" smtClean="0">
                <a:solidFill>
                  <a:srgbClr val="00000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S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i creerà una sorta di piccolo</a:t>
            </a:r>
            <a:r>
              <a:rPr kumimoji="0" lang="it-IT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mercatino con l'esposizione di alcuni prodotti accompagnati dai cartellini con i relativi prezzi. Sarà un momento particolarmente stimolante per</a:t>
            </a:r>
            <a:r>
              <a:rPr kumimoji="0" lang="it-IT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gli alunni, mirato a verificare e </a:t>
            </a:r>
            <a:r>
              <a:rPr lang="it-IT" sz="1200" dirty="0" smtClean="0">
                <a:solidFill>
                  <a:srgbClr val="00000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rafforzare gli apprendimenti proposti dal percorso didattico attraverso il gioco e il lavoro di gruppo. Nello specifico, l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'attività ludica proposta</a:t>
            </a:r>
            <a:r>
              <a:rPr kumimoji="0" lang="it-IT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consente anche il  lavoro di coppia attraverso il </a:t>
            </a:r>
            <a:r>
              <a:rPr kumimoji="0" lang="it-IT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role-play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(gioco di ruoli), con le simulazioni di operazioni di acquisto tra negoziante e cliente messe in atto con la partecipazione del</a:t>
            </a:r>
            <a:r>
              <a:rPr kumimoji="0" lang="it-IT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gruppo classe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, rendendo, pertanto, la simulazione verosimile e favorendo la partecipazione</a:t>
            </a:r>
            <a:r>
              <a:rPr kumimoji="0" lang="it-IT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attiva ed entusiasta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. L’uso delle banconote realizzate durante le ore dedicate alla colorazione e al disegno,</a:t>
            </a:r>
            <a:r>
              <a:rPr kumimoji="0" lang="it-IT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diventeranno strumento di scambio con oggetti quantificati e valutati in base ad un prezzo di mercato specifico, mentre divertente sarà l’uso di una cassa giocattolo quale raccoglitore delle bancono</a:t>
            </a:r>
            <a:r>
              <a:rPr lang="it-IT" sz="1200" dirty="0" smtClean="0">
                <a:solidFill>
                  <a:srgbClr val="00000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te acquisite dalla vendita degli oggetti.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mtClean="0"/>
              <a:t>DOCUMENTAZIONE</a:t>
            </a:r>
          </a:p>
        </p:txBody>
      </p:sp>
      <p:sp>
        <p:nvSpPr>
          <p:cNvPr id="1741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793750"/>
          </a:xfrm>
        </p:spPr>
        <p:txBody>
          <a:bodyPr/>
          <a:lstStyle/>
          <a:p>
            <a:pPr eaLnBrk="1" hangingPunct="1"/>
            <a:r>
              <a:rPr lang="it-IT" smtClean="0"/>
              <a:t>Verifica e valutazione</a:t>
            </a: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37414394"/>
              </p:ext>
            </p:extLst>
          </p:nvPr>
        </p:nvGraphicFramePr>
        <p:xfrm>
          <a:off x="457200" y="1341438"/>
          <a:ext cx="8229600" cy="4784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504056"/>
                <a:gridCol w="720080"/>
                <a:gridCol w="833264"/>
                <a:gridCol w="2057400"/>
              </a:tblGrid>
              <a:tr h="370862">
                <a:tc gridSpan="5"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Titolo del percorso:</a:t>
                      </a:r>
                      <a:endParaRPr lang="it-IT" sz="18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62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Nome     Bozzo Donatella Maria</a:t>
                      </a:r>
                      <a:endParaRPr lang="it-IT" sz="1800" dirty="0"/>
                    </a:p>
                  </a:txBody>
                  <a:tcPr marT="45723" marB="45723"/>
                </a:tc>
                <a:tc gridSpan="3">
                  <a:txBody>
                    <a:bodyPr/>
                    <a:lstStyle/>
                    <a:p>
                      <a:r>
                        <a:rPr lang="it-IT" sz="1800" dirty="0" smtClean="0"/>
                        <a:t>Classe     IV</a:t>
                      </a:r>
                      <a:endParaRPr lang="it-IT" sz="18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Data</a:t>
                      </a:r>
                      <a:endParaRPr lang="it-IT" sz="1800" dirty="0"/>
                    </a:p>
                  </a:txBody>
                  <a:tcPr marT="45723" marB="45723"/>
                </a:tc>
              </a:tr>
              <a:tr h="370862">
                <a:tc gridSpan="5"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Griglia</a:t>
                      </a:r>
                      <a:r>
                        <a:rPr lang="it-IT" sz="1800" baseline="0" dirty="0" smtClean="0"/>
                        <a:t> osservativa</a:t>
                      </a:r>
                      <a:endParaRPr lang="it-IT" sz="18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62">
                <a:tc gridSpan="2"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Indicatori</a:t>
                      </a:r>
                      <a:r>
                        <a:rPr lang="it-IT" sz="1800" baseline="0" dirty="0" smtClean="0"/>
                        <a:t> di competenza</a:t>
                      </a:r>
                      <a:endParaRPr lang="it-IT" sz="18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SI</a:t>
                      </a:r>
                      <a:endParaRPr lang="it-IT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NO</a:t>
                      </a:r>
                      <a:endParaRPr lang="it-IT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Da rafforzare</a:t>
                      </a:r>
                      <a:endParaRPr lang="it-IT" sz="1800" dirty="0"/>
                    </a:p>
                  </a:txBody>
                  <a:tcPr marT="45723" marB="45723"/>
                </a:tc>
              </a:tr>
              <a:tr h="604632">
                <a:tc gridSpan="2">
                  <a:txBody>
                    <a:bodyPr/>
                    <a:lstStyle/>
                    <a:p>
                      <a:pPr algn="just"/>
                      <a:r>
                        <a:rPr lang="it-IT" sz="1400" dirty="0" smtClean="0"/>
                        <a:t>Situazione di partenza</a:t>
                      </a:r>
                      <a:endParaRPr lang="it-IT" sz="1400" baseline="0" dirty="0" smtClean="0"/>
                    </a:p>
                    <a:p>
                      <a:pPr algn="just"/>
                      <a:endParaRPr lang="it-IT" sz="14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x</a:t>
                      </a:r>
                      <a:endParaRPr lang="it-IT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3" marB="45723"/>
                </a:tc>
              </a:tr>
              <a:tr h="370862">
                <a:tc gridSpan="2">
                  <a:txBody>
                    <a:bodyPr/>
                    <a:lstStyle/>
                    <a:p>
                      <a:pPr algn="just"/>
                      <a:r>
                        <a:rPr lang="it-IT" sz="1400" dirty="0" smtClean="0"/>
                        <a:t>Capacità di apprendimento</a:t>
                      </a:r>
                      <a:endParaRPr lang="it-IT" sz="14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x</a:t>
                      </a:r>
                      <a:endParaRPr lang="it-IT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3" marB="45723"/>
                </a:tc>
              </a:tr>
              <a:tr h="370862">
                <a:tc gridSpan="2">
                  <a:txBody>
                    <a:bodyPr/>
                    <a:lstStyle/>
                    <a:p>
                      <a:pPr algn="just"/>
                      <a:endParaRPr lang="it-IT" sz="14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3" marB="45723"/>
                </a:tc>
              </a:tr>
              <a:tr h="442182">
                <a:tc gridSpan="2">
                  <a:txBody>
                    <a:bodyPr/>
                    <a:lstStyle/>
                    <a:p>
                      <a:pPr algn="just"/>
                      <a:r>
                        <a:rPr lang="it-IT" sz="1400" dirty="0" smtClean="0"/>
                        <a:t>Impegno e volontà</a:t>
                      </a:r>
                      <a:endParaRPr lang="it-IT" sz="14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x</a:t>
                      </a:r>
                      <a:endParaRPr lang="it-IT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3" marB="45723"/>
                </a:tc>
              </a:tr>
              <a:tr h="400155">
                <a:tc gridSpan="2">
                  <a:txBody>
                    <a:bodyPr/>
                    <a:lstStyle/>
                    <a:p>
                      <a:pPr algn="just"/>
                      <a:r>
                        <a:rPr lang="it-IT" sz="1400" dirty="0" smtClean="0"/>
                        <a:t>Disponibilità</a:t>
                      </a:r>
                      <a:r>
                        <a:rPr lang="it-IT" sz="1400" baseline="0" dirty="0" smtClean="0"/>
                        <a:t> al confronto</a:t>
                      </a:r>
                      <a:endParaRPr lang="it-IT" sz="14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x</a:t>
                      </a:r>
                      <a:endParaRPr lang="it-IT" sz="1800" dirty="0"/>
                    </a:p>
                  </a:txBody>
                  <a:tcPr marT="45723" marB="45723"/>
                </a:tc>
              </a:tr>
              <a:tr h="370862">
                <a:tc gridSpan="2">
                  <a:txBody>
                    <a:bodyPr/>
                    <a:lstStyle/>
                    <a:p>
                      <a:pPr algn="just"/>
                      <a:r>
                        <a:rPr lang="it-IT" sz="1400" dirty="0" smtClean="0"/>
                        <a:t>Socializzazione</a:t>
                      </a:r>
                      <a:endParaRPr lang="it-IT" sz="14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x</a:t>
                      </a:r>
                      <a:endParaRPr lang="it-IT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3" marB="45723"/>
                </a:tc>
              </a:tr>
              <a:tr h="370862">
                <a:tc gridSpan="2">
                  <a:txBody>
                    <a:bodyPr/>
                    <a:lstStyle/>
                    <a:p>
                      <a:pPr algn="just"/>
                      <a:endParaRPr lang="it-IT" sz="14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3" marB="45723"/>
                </a:tc>
              </a:tr>
              <a:tr h="370862">
                <a:tc gridSpan="2">
                  <a:txBody>
                    <a:bodyPr/>
                    <a:lstStyle/>
                    <a:p>
                      <a:pPr algn="just"/>
                      <a:endParaRPr lang="it-IT" sz="14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3" marB="45723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egnaposto contenuto 2"/>
          <p:cNvSpPr>
            <a:spLocks noGrp="1"/>
          </p:cNvSpPr>
          <p:nvPr>
            <p:ph idx="1"/>
          </p:nvPr>
        </p:nvSpPr>
        <p:spPr>
          <a:xfrm>
            <a:off x="446856" y="476672"/>
            <a:ext cx="8229600" cy="989781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it-IT" dirty="0" smtClean="0"/>
          </a:p>
          <a:p>
            <a:pPr algn="ctr" eaLnBrk="1" hangingPunct="1">
              <a:buFont typeface="Arial" charset="0"/>
              <a:buNone/>
            </a:pPr>
            <a:r>
              <a:rPr lang="it-IT" sz="3600" dirty="0" smtClean="0">
                <a:latin typeface="Aharoni" pitchFamily="2" charset="-79"/>
                <a:cs typeface="Aharoni" pitchFamily="2" charset="-79"/>
              </a:rPr>
              <a:t>Scuola Primaria</a:t>
            </a:r>
          </a:p>
          <a:p>
            <a:pPr algn="ctr" eaLnBrk="1" hangingPunct="1">
              <a:buFont typeface="Arial" charset="0"/>
              <a:buNone/>
            </a:pPr>
            <a:endParaRPr lang="it-IT" sz="3600" dirty="0" smtClean="0"/>
          </a:p>
          <a:p>
            <a:pPr algn="ctr" eaLnBrk="1" hangingPunct="1">
              <a:buFont typeface="Arial" charset="0"/>
              <a:buNone/>
            </a:pPr>
            <a:endParaRPr lang="it-IT" sz="360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1844824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latin typeface="Aharoni" pitchFamily="2" charset="-79"/>
                <a:cs typeface="Aharoni" pitchFamily="2" charset="-79"/>
              </a:rPr>
              <a:t>“Evviva l’Euro”</a:t>
            </a:r>
          </a:p>
          <a:p>
            <a:pPr algn="ctr"/>
            <a:endParaRPr lang="it-IT" sz="4000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it-IT" sz="2800" dirty="0" smtClean="0">
                <a:latin typeface="Aharoni" pitchFamily="2" charset="-79"/>
                <a:cs typeface="Aharoni" pitchFamily="2" charset="-79"/>
              </a:rPr>
              <a:t>Percorso didattico sull’uso della moneta unica</a:t>
            </a:r>
          </a:p>
        </p:txBody>
      </p:sp>
      <p:pic>
        <p:nvPicPr>
          <p:cNvPr id="5" name="Immagine 4" descr="Percorso didattico sull'EURO - GUIDA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221088"/>
            <a:ext cx="3168352" cy="230837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Destinatari</a:t>
            </a: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>
          <a:xfrm>
            <a:off x="457200" y="1935163"/>
            <a:ext cx="3898900" cy="438943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it-IT" smtClean="0"/>
          </a:p>
          <a:p>
            <a:pPr algn="ctr" eaLnBrk="1" hangingPunct="1">
              <a:buFont typeface="Arial" charset="0"/>
              <a:buNone/>
            </a:pPr>
            <a:endParaRPr lang="it-IT" smtClean="0"/>
          </a:p>
          <a:p>
            <a:pPr algn="ctr" eaLnBrk="1" hangingPunct="1">
              <a:buFont typeface="Arial" charset="0"/>
              <a:buNone/>
            </a:pPr>
            <a:endParaRPr lang="it-IT" smtClean="0"/>
          </a:p>
          <a:p>
            <a:pPr algn="ctr" eaLnBrk="1" hangingPunct="1">
              <a:buFont typeface="Arial" charset="0"/>
              <a:buNone/>
            </a:pPr>
            <a:endParaRPr lang="it-IT" smtClean="0"/>
          </a:p>
          <a:p>
            <a:pPr algn="ctr" eaLnBrk="1" hangingPunct="1">
              <a:buFont typeface="Arial" charset="0"/>
              <a:buNone/>
            </a:pPr>
            <a:endParaRPr lang="it-IT" smtClean="0"/>
          </a:p>
          <a:p>
            <a:pPr algn="ctr" eaLnBrk="1" hangingPunct="1">
              <a:buFont typeface="Arial" charset="0"/>
              <a:buNone/>
            </a:pPr>
            <a:endParaRPr lang="it-IT" smtClean="0"/>
          </a:p>
          <a:p>
            <a:pPr algn="ctr" eaLnBrk="1" hangingPunct="1">
              <a:buFont typeface="Arial" charset="0"/>
              <a:buNone/>
            </a:pPr>
            <a:endParaRPr lang="it-IT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2060848"/>
            <a:ext cx="799288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500" b="1" dirty="0" smtClean="0">
                <a:latin typeface="Aharoni" pitchFamily="2" charset="-79"/>
                <a:cs typeface="Aharoni" pitchFamily="2" charset="-79"/>
              </a:rPr>
              <a:t>Una classe quarta di scuola primaria con la presenza di un alunno con bisogni educativi speciali</a:t>
            </a:r>
            <a:endParaRPr lang="it-IT" sz="35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>
          <a:xfrm>
            <a:off x="457200" y="1125538"/>
            <a:ext cx="8229600" cy="503262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MOTIVAZIONE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50405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it-IT" sz="1100" dirty="0" smtClean="0"/>
              <a:t>                                                        PERCHE’ AFFRONTARE QUESTA TEMATICA CON GLI ALUNNI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it-IT" sz="3600" dirty="0" smtClean="0"/>
              <a:t>	</a:t>
            </a:r>
            <a:endParaRPr lang="it-IT" sz="11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it-IT" dirty="0" smtClean="0"/>
          </a:p>
        </p:txBody>
      </p:sp>
      <p:sp>
        <p:nvSpPr>
          <p:cNvPr id="10" name="CasellaDiTesto 9"/>
          <p:cNvSpPr txBox="1"/>
          <p:nvPr/>
        </p:nvSpPr>
        <p:spPr>
          <a:xfrm>
            <a:off x="971600" y="2348880"/>
            <a:ext cx="66247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>
                <a:latin typeface="Aharoni" pitchFamily="2" charset="-79"/>
                <a:cs typeface="Aharoni" pitchFamily="2" charset="-79"/>
              </a:rPr>
              <a:t>La motivazione principale del percorso didattico proposto è quello di favorire e sviluppare l’autonomia personale e sociale degli alunni, oltre a rafforzare la fiducia in sé ed accrescere il livello di autostima. Saper utilizzare il denaro, difatti, consente una maggiore partecipazione all'ambiente in cui si vive e attraverso questa abilità si possono instaurare rapporti con il mondo circostante e arricchire  le proprie relazioni imparando a comunicare i propri bisogni. Allo stesso tempo la conoscenza e l'utilizzo del denaro offre l'opportunità di apprendere semplici nozioni matematiche, difatti, i  concetti di numero e quantità, il valore delle cifre, possono essere considerati obiettivi finali di un percorso di apprendimento e non soltanto dei prerequisiti necessari, cercando di sfruttare al meglio le potenzialità di tutti i soggetti coinvolti. Si tratta di un'attività multidisciplinare, decisamente accattivante e ludica che può favorire un apprendimento spontaneo, attraverso l’interazione di discipline quali la Storia, Tecnologia, le discipline artistiche, Matematica e Scienze Motorie. Per realizzare una efficace inclusione dell’alunno con bisogni educativi speciali un ruolo determinante nel nostro progetto riveste la partecipazione dei compagni di classe, decisivi nel rafforzare e migliorare lo spirito di appartenenza di ognuno al gruppo classe. Inoltre, attraverso la simulazione e le esperienze reali, quale ad esempio il mercatino in  classe, si cercherà di facilitare il trasferimento dell'apprendimento anche in eventuali contesti extrascolastici.</a:t>
            </a:r>
          </a:p>
          <a:p>
            <a:endParaRPr lang="it-IT" sz="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xfrm>
            <a:off x="457200" y="688975"/>
            <a:ext cx="8229600" cy="1516063"/>
          </a:xfrm>
        </p:spPr>
        <p:txBody>
          <a:bodyPr/>
          <a:lstStyle/>
          <a:p>
            <a:r>
              <a:rPr lang="it-IT" dirty="0" smtClean="0"/>
              <a:t>Situazione di partenza (valutazione diagnostica)</a:t>
            </a:r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>
          <a:xfrm>
            <a:off x="457200" y="2366963"/>
            <a:ext cx="8229600" cy="3509962"/>
          </a:xfrm>
        </p:spPr>
        <p:txBody>
          <a:bodyPr/>
          <a:lstStyle/>
          <a:p>
            <a:pPr algn="just">
              <a:buClrTx/>
            </a:pPr>
            <a:r>
              <a:rPr lang="it-IT" sz="2400" dirty="0" smtClean="0">
                <a:latin typeface="Aharoni" pitchFamily="2" charset="-79"/>
                <a:cs typeface="Aharoni" pitchFamily="2" charset="-79"/>
              </a:rPr>
              <a:t>Motivazione all'utilizzo del denaro</a:t>
            </a:r>
          </a:p>
          <a:p>
            <a:pPr algn="just">
              <a:buClrTx/>
            </a:pPr>
            <a:r>
              <a:rPr lang="it-IT" sz="2400" dirty="0" smtClean="0">
                <a:latin typeface="Aharoni" pitchFamily="2" charset="-79"/>
                <a:cs typeface="Aharoni" pitchFamily="2" charset="-79"/>
              </a:rPr>
              <a:t>Semplici abilità fino-motorie di manipolazione, taglio e colorazione </a:t>
            </a:r>
          </a:p>
          <a:p>
            <a:pPr algn="just">
              <a:buClrTx/>
            </a:pPr>
            <a:r>
              <a:rPr lang="it-IT" sz="2400" dirty="0" smtClean="0">
                <a:latin typeface="Aharoni" pitchFamily="2" charset="-79"/>
                <a:cs typeface="Aharoni" pitchFamily="2" charset="-79"/>
              </a:rPr>
              <a:t>Conoscenza e lettura dei numeri.</a:t>
            </a:r>
          </a:p>
          <a:p>
            <a:pPr algn="just">
              <a:buClrTx/>
            </a:pPr>
            <a:r>
              <a:rPr lang="it-IT" sz="2400" dirty="0" smtClean="0">
                <a:latin typeface="Aharoni" pitchFamily="2" charset="-79"/>
                <a:cs typeface="Aharoni" pitchFamily="2" charset="-79"/>
              </a:rPr>
              <a:t>Capacità di distinguere quantità maggiori e minori.</a:t>
            </a:r>
          </a:p>
          <a:p>
            <a:pPr algn="just">
              <a:buClrTx/>
            </a:pPr>
            <a:r>
              <a:rPr lang="it-IT" sz="2400" dirty="0" smtClean="0">
                <a:latin typeface="Aharoni" pitchFamily="2" charset="-79"/>
                <a:cs typeface="Aharoni" pitchFamily="2" charset="-79"/>
              </a:rPr>
              <a:t>Nozioni base sulla geografia dei paesi coinvolti nell’uso della moneta unica</a:t>
            </a:r>
          </a:p>
          <a:p>
            <a:pPr algn="just">
              <a:buClrTx/>
            </a:pPr>
            <a:r>
              <a:rPr lang="it-IT" sz="2400" dirty="0" smtClean="0">
                <a:latin typeface="Aharoni" pitchFamily="2" charset="-79"/>
                <a:cs typeface="Aharoni" pitchFamily="2" charset="-79"/>
              </a:rPr>
              <a:t>Conoscenze storiche sull’introduzione della moneta nella civiltà umana.</a:t>
            </a:r>
          </a:p>
          <a:p>
            <a:pPr algn="just">
              <a:buFont typeface="Wingdings 2" pitchFamily="18" charset="2"/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Quando 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163785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dirty="0" smtClean="0"/>
              <a:t>Si tratta di un intervento didattico sviluppato nel corso del mese di </a:t>
            </a:r>
            <a:r>
              <a:rPr lang="it-IT" b="1" dirty="0" smtClean="0">
                <a:latin typeface="Aharoni" pitchFamily="2" charset="-79"/>
                <a:cs typeface="Aharoni" pitchFamily="2" charset="-79"/>
              </a:rPr>
              <a:t>GENNAIO</a:t>
            </a:r>
          </a:p>
          <a:p>
            <a:pPr eaLnBrk="1" hangingPunct="1">
              <a:buFont typeface="Arial" charset="0"/>
              <a:buNone/>
            </a:pPr>
            <a:endParaRPr lang="it-IT" dirty="0" smtClean="0"/>
          </a:p>
          <a:p>
            <a:pPr eaLnBrk="1" hangingPunct="1">
              <a:buFont typeface="Arial" charset="0"/>
              <a:buNone/>
            </a:pP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539750" y="4356100"/>
            <a:ext cx="82296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it-IT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Dove 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611188" y="5446713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None/>
              <a:defRPr/>
            </a:pPr>
            <a:r>
              <a:rPr lang="it-IT" sz="2600" dirty="0" smtClean="0">
                <a:latin typeface="Aharoni" pitchFamily="2" charset="-79"/>
                <a:cs typeface="Aharoni" pitchFamily="2" charset="-79"/>
              </a:rPr>
              <a:t>Classe e aula informatica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None/>
              <a:defRPr/>
            </a:pPr>
            <a:endParaRPr lang="it-IT" sz="2600" dirty="0" smtClean="0">
              <a:latin typeface="+mn-lt"/>
              <a:cs typeface="+mn-cs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None/>
              <a:defRPr/>
            </a:pPr>
            <a:endParaRPr lang="it-IT" sz="2600" dirty="0">
              <a:latin typeface="+mn-lt"/>
              <a:cs typeface="+mn-cs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None/>
              <a:defRPr/>
            </a:pPr>
            <a:endParaRPr lang="it-IT" sz="2600" dirty="0">
              <a:latin typeface="+mn-lt"/>
              <a:cs typeface="+mn-cs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None/>
              <a:defRPr/>
            </a:pPr>
            <a:endParaRPr lang="it-IT" sz="26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43170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sz="4400" dirty="0" smtClean="0">
                <a:latin typeface="Cambria" pitchFamily="18" charset="0"/>
              </a:rPr>
              <a:t/>
            </a:r>
            <a:br>
              <a:rPr lang="it-IT" sz="4400" dirty="0" smtClean="0">
                <a:latin typeface="Cambria" pitchFamily="18" charset="0"/>
              </a:rPr>
            </a:br>
            <a:r>
              <a:rPr lang="it-IT" sz="900" dirty="0" smtClean="0">
                <a:latin typeface="Cambria" pitchFamily="18" charset="0"/>
              </a:rPr>
              <a:t>COMPETENZE CHIAVE e </a:t>
            </a:r>
            <a:br>
              <a:rPr lang="it-IT" sz="900" dirty="0" smtClean="0">
                <a:latin typeface="Cambria" pitchFamily="18" charset="0"/>
              </a:rPr>
            </a:br>
            <a:r>
              <a:rPr lang="it-IT" sz="900" dirty="0" smtClean="0">
                <a:latin typeface="Cambria" pitchFamily="18" charset="0"/>
              </a:rPr>
              <a:t>TRAGUARDI PER LO SVILUPPO DELLA COMPETENZA</a:t>
            </a:r>
            <a:endParaRPr lang="it-IT" sz="900" dirty="0">
              <a:latin typeface="Cambria" pitchFamily="18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87957" y="1700808"/>
            <a:ext cx="798808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Competen</a:t>
            </a:r>
            <a:r>
              <a:rPr lang="it-IT" sz="16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ze trasversali da maturare: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ea typeface="Calibri" pitchFamily="34" charset="0"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Area cognitiva e neuropsicologica : capacità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mnestiche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, capacità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attentive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 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organizzazione spazio-temporale </a:t>
            </a:r>
            <a:r>
              <a:rPr lang="it-IT" sz="16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,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capacità cognitive.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Area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affettivo-relazionale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:  capacità di esprimere bisogni e necessità,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 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capacità comunicativa e di produzione di messaggi, autostima e fiducia in sé,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 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sviluppo relazioni.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Area sensoriale e percettiva : funzionalità tattile.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Area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motorio-prassico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: motricità fine, prensione e manipolazione,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 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coordinazione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oculo-manuale</a:t>
            </a:r>
            <a:r>
              <a:rPr lang="it-IT" sz="16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,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prassie semplici.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Area autonomia personale e sociale : saper individuare ciò che serve,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mettersi in relazione con gli altri e saper chiedere eventuale aiuto.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9144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sz="4400" dirty="0" smtClean="0">
                <a:latin typeface="Cambria" pitchFamily="18" charset="0"/>
              </a:rPr>
              <a:t/>
            </a:r>
            <a:br>
              <a:rPr lang="it-IT" sz="4400" dirty="0" smtClean="0">
                <a:latin typeface="Cambria" pitchFamily="18" charset="0"/>
              </a:rPr>
            </a:br>
            <a:r>
              <a:rPr lang="it-IT" sz="4400" dirty="0" smtClean="0">
                <a:latin typeface="Cambria" pitchFamily="18" charset="0"/>
              </a:rPr>
              <a:t/>
            </a:r>
            <a:br>
              <a:rPr lang="it-IT" sz="4400" dirty="0" smtClean="0">
                <a:latin typeface="Cambria" pitchFamily="18" charset="0"/>
              </a:rPr>
            </a:br>
            <a:r>
              <a:rPr lang="it-IT" sz="4400" dirty="0" smtClean="0">
                <a:latin typeface="Cambria" pitchFamily="18" charset="0"/>
              </a:rPr>
              <a:t/>
            </a:r>
            <a:br>
              <a:rPr lang="it-IT" sz="4400" dirty="0" smtClean="0">
                <a:latin typeface="Cambria" pitchFamily="18" charset="0"/>
              </a:rPr>
            </a:br>
            <a:r>
              <a:rPr lang="it-IT" sz="4400" dirty="0" smtClean="0">
                <a:latin typeface="Cambria" pitchFamily="18" charset="0"/>
              </a:rPr>
              <a:t>OBIETTIVI FORMATIVI </a:t>
            </a:r>
            <a:endParaRPr lang="it-IT" sz="3600" dirty="0">
              <a:latin typeface="Cambria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115616" y="2204864"/>
            <a:ext cx="6768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it-IT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Rafforzare e stimolare la fiducia in sé e l'autostima.</a:t>
            </a:r>
          </a:p>
          <a:p>
            <a:pPr lvl="0" algn="just">
              <a:buFont typeface="Arial" pitchFamily="34" charset="0"/>
              <a:buChar char="•"/>
            </a:pPr>
            <a:r>
              <a:rPr lang="it-IT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Favorire e sviluppare l'autonomia personale e sociale. </a:t>
            </a:r>
          </a:p>
          <a:p>
            <a:pPr lvl="0" algn="just">
              <a:buFont typeface="Arial" pitchFamily="34" charset="0"/>
              <a:buChar char="•"/>
            </a:pPr>
            <a:r>
              <a:rPr lang="it-IT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Migliorare le relazioni e gli atteggiamenti nei confronti dei compagni e degli adulti.</a:t>
            </a:r>
          </a:p>
          <a:p>
            <a:pPr lvl="0" algn="just">
              <a:buFont typeface="Arial" pitchFamily="34" charset="0"/>
              <a:buChar char="•"/>
            </a:pPr>
            <a:r>
              <a:rPr lang="it-IT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Sapere individuare e saper esprimere necessità e bisogni. </a:t>
            </a:r>
          </a:p>
          <a:p>
            <a:pPr lvl="0" algn="just">
              <a:buFont typeface="Arial" pitchFamily="34" charset="0"/>
              <a:buChar char="•"/>
            </a:pPr>
            <a:r>
              <a:rPr lang="it-IT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Stimolare il senso di responsabilità ed accrescere il senso del dovere.</a:t>
            </a:r>
            <a:endParaRPr lang="it-IT" dirty="0" smtClean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915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79144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sz="3600" dirty="0" smtClean="0">
                <a:latin typeface="Cambria" pitchFamily="18" charset="0"/>
              </a:rPr>
              <a:t/>
            </a:r>
            <a:br>
              <a:rPr lang="it-IT" sz="3600" dirty="0" smtClean="0">
                <a:latin typeface="Cambria" pitchFamily="18" charset="0"/>
              </a:rPr>
            </a:br>
            <a:r>
              <a:rPr lang="it-IT" sz="3600" dirty="0" smtClean="0">
                <a:latin typeface="Cambria" pitchFamily="18" charset="0"/>
              </a:rPr>
              <a:t/>
            </a:r>
            <a:br>
              <a:rPr lang="it-IT" sz="3600" dirty="0" smtClean="0">
                <a:latin typeface="Cambria" pitchFamily="18" charset="0"/>
              </a:rPr>
            </a:br>
            <a:r>
              <a:rPr lang="it-IT" sz="3600" dirty="0" smtClean="0">
                <a:latin typeface="Cambria" pitchFamily="18" charset="0"/>
              </a:rPr>
              <a:t/>
            </a:r>
            <a:br>
              <a:rPr lang="it-IT" sz="3600" dirty="0" smtClean="0">
                <a:latin typeface="Cambria" pitchFamily="18" charset="0"/>
              </a:rPr>
            </a:br>
            <a:r>
              <a:rPr lang="it-IT" sz="3600" dirty="0" smtClean="0">
                <a:latin typeface="Cambria" pitchFamily="18" charset="0"/>
              </a:rPr>
              <a:t>OBIETTIVI SPECIFICI D’APPRENDIMENTO </a:t>
            </a:r>
            <a:endParaRPr lang="it-IT" sz="2800" dirty="0">
              <a:latin typeface="Cambria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95536" y="2060848"/>
            <a:ext cx="835292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it-IT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Saper mettere in atto strategie di discriminazione percettiva.</a:t>
            </a:r>
          </a:p>
          <a:p>
            <a:pPr lvl="0" algn="just">
              <a:buFont typeface="Arial" pitchFamily="34" charset="0"/>
              <a:buChar char="•"/>
            </a:pPr>
            <a:r>
              <a:rPr lang="it-IT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Stimolare abilità di </a:t>
            </a:r>
            <a:r>
              <a:rPr lang="it-IT" dirty="0" err="1" smtClean="0">
                <a:latin typeface="Aharoni" pitchFamily="2" charset="-79"/>
                <a:ea typeface="Calibri" pitchFamily="34" charset="0"/>
                <a:cs typeface="Aharoni" pitchFamily="2" charset="-79"/>
              </a:rPr>
              <a:t>problem</a:t>
            </a:r>
            <a:r>
              <a:rPr lang="it-IT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</a:t>
            </a:r>
            <a:r>
              <a:rPr lang="it-IT" dirty="0" err="1" smtClean="0">
                <a:latin typeface="Aharoni" pitchFamily="2" charset="-79"/>
                <a:ea typeface="Calibri" pitchFamily="34" charset="0"/>
                <a:cs typeface="Aharoni" pitchFamily="2" charset="-79"/>
              </a:rPr>
              <a:t>solving</a:t>
            </a:r>
            <a:r>
              <a:rPr lang="it-IT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. </a:t>
            </a:r>
          </a:p>
          <a:p>
            <a:pPr lvl="0" algn="just">
              <a:buFont typeface="Arial" pitchFamily="34" charset="0"/>
              <a:buChar char="•"/>
            </a:pPr>
            <a:r>
              <a:rPr lang="it-IT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Stimolare la memoria a breve e lungo termine.  </a:t>
            </a:r>
          </a:p>
          <a:p>
            <a:pPr lvl="0" algn="just">
              <a:buFont typeface="Arial" pitchFamily="34" charset="0"/>
              <a:buChar char="•"/>
            </a:pPr>
            <a:r>
              <a:rPr lang="it-IT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Automonitoraggio delle proprie prestazioni </a:t>
            </a:r>
          </a:p>
          <a:p>
            <a:pPr lvl="0" algn="just">
              <a:buFont typeface="Arial" pitchFamily="34" charset="0"/>
              <a:buChar char="•"/>
            </a:pPr>
            <a:r>
              <a:rPr lang="it-IT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Familiarizzare con le monete e le banconote, esercizio di attività di acquisto e vendita durante la simulazione del mercatino in classe.</a:t>
            </a:r>
          </a:p>
          <a:p>
            <a:pPr lvl="0" algn="just">
              <a:buFont typeface="Arial" pitchFamily="34" charset="0"/>
              <a:buChar char="•"/>
            </a:pPr>
            <a:r>
              <a:rPr lang="it-IT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Saper distinguere le varie epoche della storia attraverso l’introduzione della moneta nella civiltà umana.</a:t>
            </a:r>
            <a:endParaRPr lang="it-IT" sz="2800" dirty="0" smtClean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17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1449</TotalTime>
  <Words>1568</Words>
  <Application>Microsoft Office PowerPoint</Application>
  <PresentationFormat>Presentazione su schermo (4:3)</PresentationFormat>
  <Paragraphs>107</Paragraphs>
  <Slides>17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Equinozio</vt:lpstr>
      <vt:lpstr>L'apprendimento cooperativo è un metodo di insegnamento / apprendimento che utilizza i piccoli gruppi attraverso i quali è possibile migliorare sia gli apprendimenti che le relazioni sociali. Questa procedura è molto usata tra i docenti della scuola PRIMARIA anche per l'inclusione degli alunni con bisogni educativi speciali. Nell’ambito del laboratorio il docente  progetti un intervento didattico multidisciplinare atto a promuovere nella sua classe gruppi cooperativi alla presenza di alunni con disabilità.</vt:lpstr>
      <vt:lpstr>Diapositiva 2</vt:lpstr>
      <vt:lpstr>Destinatari</vt:lpstr>
      <vt:lpstr>MOTIVAZIONE</vt:lpstr>
      <vt:lpstr>Situazione di partenza (valutazione diagnostica)</vt:lpstr>
      <vt:lpstr>Quando </vt:lpstr>
      <vt:lpstr> COMPETENZE CHIAVE e  TRAGUARDI PER LO SVILUPPO DELLA COMPETENZA</vt:lpstr>
      <vt:lpstr>   OBIETTIVI FORMATIVI </vt:lpstr>
      <vt:lpstr>   OBIETTIVI SPECIFICI D’APPRENDIMENTO </vt:lpstr>
      <vt:lpstr>Scelte metodologiche</vt:lpstr>
      <vt:lpstr>Materiali e strumenti</vt:lpstr>
      <vt:lpstr>Con che cosa</vt:lpstr>
      <vt:lpstr>ATTIVITA’</vt:lpstr>
      <vt:lpstr>ATTIVITA’</vt:lpstr>
      <vt:lpstr>ATTIVITA’</vt:lpstr>
      <vt:lpstr>DOCUMENTAZIONE</vt:lpstr>
      <vt:lpstr>Verifica e valutazione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CONCORSO DOCENTI 2012</dc:title>
  <dc:creator>Home</dc:creator>
  <cp:lastModifiedBy>Alessandro Urso</cp:lastModifiedBy>
  <cp:revision>203</cp:revision>
  <dcterms:created xsi:type="dcterms:W3CDTF">2013-05-16T15:40:10Z</dcterms:created>
  <dcterms:modified xsi:type="dcterms:W3CDTF">2020-05-22T11:15:48Z</dcterms:modified>
</cp:coreProperties>
</file>